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98" r:id="rId6"/>
    <p:sldId id="277" r:id="rId7"/>
    <p:sldId id="259" r:id="rId8"/>
    <p:sldId id="295" r:id="rId10"/>
    <p:sldId id="296" r:id="rId11"/>
    <p:sldId id="261" r:id="rId12"/>
    <p:sldId id="260" r:id="rId13"/>
    <p:sldId id="262" r:id="rId14"/>
    <p:sldId id="263" r:id="rId15"/>
    <p:sldId id="264" r:id="rId16"/>
    <p:sldId id="347" r:id="rId17"/>
    <p:sldId id="348" r:id="rId18"/>
    <p:sldId id="306" r:id="rId19"/>
    <p:sldId id="267" r:id="rId20"/>
    <p:sldId id="343" r:id="rId21"/>
    <p:sldId id="344" r:id="rId22"/>
    <p:sldId id="345" r:id="rId23"/>
    <p:sldId id="346" r:id="rId24"/>
    <p:sldId id="265" r:id="rId25"/>
    <p:sldId id="266" r:id="rId26"/>
    <p:sldId id="284" r:id="rId27"/>
    <p:sldId id="278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9" r:id="rId36"/>
    <p:sldId id="275" r:id="rId37"/>
    <p:sldId id="276" r:id="rId38"/>
    <p:sldId id="280" r:id="rId39"/>
    <p:sldId id="281" r:id="rId40"/>
    <p:sldId id="282" r:id="rId41"/>
    <p:sldId id="283" r:id="rId42"/>
    <p:sldId id="285" r:id="rId43"/>
    <p:sldId id="286" r:id="rId44"/>
    <p:sldId id="289" r:id="rId45"/>
    <p:sldId id="287" r:id="rId46"/>
    <p:sldId id="288" r:id="rId47"/>
    <p:sldId id="290" r:id="rId48"/>
    <p:sldId id="291" r:id="rId49"/>
    <p:sldId id="292" r:id="rId50"/>
    <p:sldId id="293" r:id="rId51"/>
    <p:sldId id="301" r:id="rId52"/>
    <p:sldId id="300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D401-F922-405F-A571-32039618F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6E2B0-8FEE-4872-A1E9-580553237D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E2B0-8FEE-4872-A1E9-580553237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E2B0-8FEE-4872-A1E9-580553237D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9.png"/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3.png"/><Relationship Id="rId1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81.png"/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321212"/>
            <a:ext cx="7772400" cy="936848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蓝海灵豚医疗器械管理软件</a:t>
            </a:r>
            <a:endParaRPr lang="zh-CN" altLang="en-US" b="1" dirty="0" smtClean="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919937" y="470580"/>
            <a:ext cx="1538287" cy="220663"/>
          </a:xfrm>
          <a:prstGeom prst="rect">
            <a:avLst/>
          </a:prstGeom>
          <a:noFill/>
        </p:spPr>
      </p:pic>
      <p:pic>
        <p:nvPicPr>
          <p:cNvPr id="5" name="Picture 20" descr="蓝海灵豚软件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230" y="777875"/>
            <a:ext cx="1537335" cy="295275"/>
          </a:xfrm>
          <a:prstGeom prst="rect">
            <a:avLst/>
          </a:prstGeom>
          <a:noFill/>
        </p:spPr>
      </p:pic>
      <p:sp>
        <p:nvSpPr>
          <p:cNvPr id="7" name="标题 1"/>
          <p:cNvSpPr>
            <a:spLocks noGrp="1"/>
          </p:cNvSpPr>
          <p:nvPr/>
        </p:nvSpPr>
        <p:spPr>
          <a:xfrm>
            <a:off x="765175" y="2855372"/>
            <a:ext cx="7772400" cy="9368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初始化及应用指南</a:t>
            </a:r>
            <a:endParaRPr lang="zh-CN" altLang="en-US" b="1" dirty="0" smtClean="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911860" y="3904392"/>
            <a:ext cx="7772400" cy="93684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服务咨询电话：</a:t>
            </a:r>
            <a:r>
              <a:rPr lang="en-US" altLang="zh-CN" sz="2000" b="1" dirty="0" smtClean="0">
                <a:solidFill>
                  <a:srgbClr val="C00000"/>
                </a:solidFill>
                <a:latin typeface="幼圆" panose="02010509060101010101" charset="-122"/>
                <a:ea typeface="幼圆" panose="02010509060101010101" charset="-122"/>
              </a:rPr>
              <a:t>024-23255353</a:t>
            </a:r>
            <a:endParaRPr lang="en-US" altLang="zh-CN" sz="2000" b="1" dirty="0" smtClean="0">
              <a:solidFill>
                <a:srgbClr val="C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345" y="5187950"/>
            <a:ext cx="1013460" cy="1005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22750" y="5507990"/>
            <a:ext cx="243205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关注微信号获得更多信息</a:t>
            </a:r>
            <a:endParaRPr lang="zh-CN" altLang="en-US" sz="1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42392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往来单位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本企业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2102768" cy="44253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、在“往来单位”中建立名为“本企业”的单位。所属“行业”也选择“本企业”。</a:t>
            </a:r>
            <a:endParaRPr lang="en-US" altLang="zh-CN" sz="14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、“本企业”对应“医疗器械分类目录”建议全选。</a:t>
            </a:r>
            <a:endParaRPr lang="en-US" altLang="zh-CN" sz="14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、在主界面的设置</a:t>
            </a:r>
            <a:r>
              <a:rPr lang="en-US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系统参数下</a:t>
            </a:r>
            <a:r>
              <a:rPr lang="en-US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“本企业编码”关联“本企业”。</a:t>
            </a:r>
            <a:endParaRPr lang="en-US" altLang="zh-CN" sz="1400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3" y="908720"/>
            <a:ext cx="569639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566875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右箭头 20"/>
          <p:cNvSpPr/>
          <p:nvPr/>
        </p:nvSpPr>
        <p:spPr>
          <a:xfrm>
            <a:off x="2267744" y="1988840"/>
            <a:ext cx="576064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2267744" y="4437112"/>
            <a:ext cx="576064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商品与存货编码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基本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编码</a:t>
            </a: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商品涉及到特殊编码时启用。关联“系统参数”设置。启用后，单据、账表中显示“编码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”编码。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564904"/>
            <a:ext cx="1512167" cy="165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588224" y="1340768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效期：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以月为单位。录入产品效期。关联“采购单”制作时，录入“生产日期”，即按此值自动计算“失效日期”。录入“失效日期”，同理会按此值返算“生产日期”。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55892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计量单位、颜色：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下拉菜单选择。没有的可以直接手工录入。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940152" y="3717032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87" y="1556792"/>
            <a:ext cx="374542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51520" y="510899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启用序列号管理：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不勾选此项，在做采购单时，可以选择录或不录序列号。如果勾选此项，做单据时要求必须录入序列号。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3" name="形状 42"/>
          <p:cNvCxnSpPr>
            <a:endCxn id="37" idx="3"/>
          </p:cNvCxnSpPr>
          <p:nvPr/>
        </p:nvCxnSpPr>
        <p:spPr>
          <a:xfrm rot="5400000">
            <a:off x="2567826" y="5217150"/>
            <a:ext cx="551964" cy="4320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形状 45"/>
          <p:cNvCxnSpPr>
            <a:endCxn id="4" idx="3"/>
          </p:cNvCxnSpPr>
          <p:nvPr/>
        </p:nvCxnSpPr>
        <p:spPr>
          <a:xfrm rot="16200000" flipV="1">
            <a:off x="2529064" y="2034136"/>
            <a:ext cx="485472" cy="43204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连接符 47"/>
          <p:cNvCxnSpPr/>
          <p:nvPr/>
        </p:nvCxnSpPr>
        <p:spPr>
          <a:xfrm rot="10800000" flipV="1">
            <a:off x="1835696" y="2564904"/>
            <a:ext cx="1080120" cy="79208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肘形连接符 51"/>
          <p:cNvCxnSpPr/>
          <p:nvPr/>
        </p:nvCxnSpPr>
        <p:spPr>
          <a:xfrm rot="16200000" flipH="1">
            <a:off x="4968044" y="4617132"/>
            <a:ext cx="1296144" cy="9361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肘形连接符 53"/>
          <p:cNvCxnSpPr/>
          <p:nvPr/>
        </p:nvCxnSpPr>
        <p:spPr>
          <a:xfrm rot="16200000" flipH="1">
            <a:off x="4896036" y="4185084"/>
            <a:ext cx="1944216" cy="11521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/>
          <p:cNvCxnSpPr>
            <a:stCxn id="18" idx="1"/>
          </p:cNvCxnSpPr>
          <p:nvPr/>
        </p:nvCxnSpPr>
        <p:spPr>
          <a:xfrm rot="10800000" flipV="1">
            <a:off x="3203848" y="2217930"/>
            <a:ext cx="3384376" cy="22191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商品与存货编码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药械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1800" y="1556792"/>
            <a:ext cx="36470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28153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批准文号</a:t>
            </a: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备案号：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必须按照商品的标准注册证号填写。如商品没有注册证号此处填“无”。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128153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批准文号失效日期：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日期失效后，系统在制作采购、销售单据时会给出提示。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2" name="形状 11"/>
          <p:cNvCxnSpPr>
            <a:endCxn id="10" idx="1"/>
          </p:cNvCxnSpPr>
          <p:nvPr/>
        </p:nvCxnSpPr>
        <p:spPr>
          <a:xfrm rot="5400000" flipH="1" flipV="1">
            <a:off x="5529300" y="2226060"/>
            <a:ext cx="1613793" cy="64807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形状 15"/>
          <p:cNvCxnSpPr/>
          <p:nvPr/>
        </p:nvCxnSpPr>
        <p:spPr>
          <a:xfrm rot="16200000" flipV="1">
            <a:off x="2288940" y="2010035"/>
            <a:ext cx="1253753" cy="86409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414908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复制、粘贴生产厂家信息：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如不同商品均属一个生产厂家。可通过此功能复制后，再添加新商品时，直接粘贴操作。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9" name="形状 18"/>
          <p:cNvCxnSpPr>
            <a:endCxn id="17" idx="2"/>
          </p:cNvCxnSpPr>
          <p:nvPr/>
        </p:nvCxnSpPr>
        <p:spPr>
          <a:xfrm rot="10800000">
            <a:off x="1367644" y="5349410"/>
            <a:ext cx="2628292" cy="45585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60232" y="256490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质管分类：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根据商品性质选择。关联验收环节。选择器械进“器械验收；选择试剂进“试剂验收。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2" name="形状 21"/>
          <p:cNvCxnSpPr>
            <a:endCxn id="20" idx="2"/>
          </p:cNvCxnSpPr>
          <p:nvPr/>
        </p:nvCxnSpPr>
        <p:spPr>
          <a:xfrm flipV="1">
            <a:off x="6084168" y="3488234"/>
            <a:ext cx="1764196" cy="44482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88224" y="5661248"/>
            <a:ext cx="2304256" cy="61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限销：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勾选此项后，商品不允许进行销售。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5" name="直接箭头连接符 24"/>
          <p:cNvCxnSpPr>
            <a:endCxn id="23" idx="1"/>
          </p:cNvCxnSpPr>
          <p:nvPr/>
        </p:nvCxnSpPr>
        <p:spPr>
          <a:xfrm flipV="1">
            <a:off x="4283968" y="5968063"/>
            <a:ext cx="2304256" cy="125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期初账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076056" y="1556792"/>
            <a:ext cx="3240360" cy="115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5536" y="16288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导入：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下载模板，录入模板后导入。导入不用过滤仓库条件。直接在模板中通过录入仓库编码实现。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843436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期初账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0040" y="1536700"/>
            <a:ext cx="831151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导入：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在期初数据导入时，需要在导入前对模板中的数据进行整理和格式检查，所有包括数字的单元格，都需要通过以下方式调整为“文本”格式。具体步骤如下：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0040" y="2262505"/>
            <a:ext cx="5854065" cy="624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1450" indent="-171450" algn="l">
              <a:buFont typeface="Wingdings" panose="05000000000000000000" charset="0"/>
              <a:buChar char="u"/>
            </a:pPr>
            <a:r>
              <a:rPr lang="zh-CN" altLang="en-US" sz="12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先选定内容为数字的列，然后点菜单栏里的“数据”</a:t>
            </a:r>
            <a:r>
              <a:rPr lang="en-US" altLang="zh-CN" sz="12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→“</a:t>
            </a:r>
            <a:r>
              <a:rPr lang="zh-CN" altLang="en-US" sz="12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分列”，显示如下界面：</a:t>
            </a:r>
            <a:endParaRPr lang="zh-CN" altLang="en-US" sz="1200" b="1" u="none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247650" indent="-247650" algn="l"/>
            <a:r>
              <a:rPr lang="en-US" altLang="zh-CN" sz="1200" b="1" u="none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1200" b="1" u="none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marL="247650" indent="-247650" algn="l"/>
            <a:r>
              <a:rPr lang="en-US" altLang="zh-CN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1</a:t>
            </a:r>
            <a:r>
              <a:rPr lang="zh-CN" altLang="en-US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、选择“分隔符号”后，点“下一步”</a:t>
            </a:r>
            <a:endParaRPr lang="zh-CN" altLang="en-US" sz="11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4475" y="2996565"/>
            <a:ext cx="4006215" cy="300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4432300" y="2628265"/>
            <a:ext cx="4408805" cy="259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2</a:t>
            </a:r>
            <a:r>
              <a:rPr lang="zh-CN" altLang="en-US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、选择“</a:t>
            </a:r>
            <a:r>
              <a:rPr lang="en-US" altLang="zh-CN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Tab</a:t>
            </a:r>
            <a:r>
              <a:rPr lang="zh-CN" altLang="en-US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键”，文本识别符号选择：“</a:t>
            </a:r>
            <a:r>
              <a:rPr lang="en-US" altLang="zh-CN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′”</a:t>
            </a:r>
            <a:r>
              <a:rPr lang="zh-CN" altLang="en-US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后，点“下一步”</a:t>
            </a:r>
            <a:endParaRPr lang="zh-CN" altLang="en-US" sz="1100" b="1" u="none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79595" y="2996565"/>
            <a:ext cx="4514215" cy="3008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期初账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  <p:sp>
        <p:nvSpPr>
          <p:cNvPr id="101" name="文本框 100"/>
          <p:cNvSpPr txBox="1"/>
          <p:nvPr/>
        </p:nvSpPr>
        <p:spPr>
          <a:xfrm>
            <a:off x="393700" y="1524635"/>
            <a:ext cx="3070860" cy="259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en-US" altLang="zh-CN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3</a:t>
            </a:r>
            <a:r>
              <a:rPr lang="zh-CN" altLang="en-US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、列数据格式选择“文本”后，点“完成”</a:t>
            </a:r>
            <a:endParaRPr lang="zh-CN" altLang="en-US" sz="1100" b="1" u="none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92125" y="1894523"/>
            <a:ext cx="4981575" cy="362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586095" y="1426210"/>
            <a:ext cx="3070860" cy="594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 algn="l"/>
            <a:r>
              <a:rPr lang="zh-CN" sz="1100" b="1" u="none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导入：</a:t>
            </a:r>
            <a:r>
              <a:rPr lang="zh-CN" sz="1100" b="1" u="none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数据格式检查无误后，在数据导入界面，点击</a:t>
            </a:r>
            <a:r>
              <a:rPr lang="en-US" altLang="zh-CN" sz="1100" b="1" u="none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“</a:t>
            </a:r>
            <a:r>
              <a:rPr lang="zh-CN" sz="1100" b="1" u="none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导入数据</a:t>
            </a:r>
            <a:r>
              <a:rPr lang="en-US" altLang="zh-CN" sz="1100" b="1" u="none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”</a:t>
            </a:r>
            <a:r>
              <a:rPr lang="zh-CN" altLang="en-US" sz="1100" b="1" u="none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按钮</a:t>
            </a:r>
            <a:r>
              <a:rPr lang="zh-CN" sz="1100" b="1" u="none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，选择需要导入的文件后，点打开。</a:t>
            </a:r>
            <a:endParaRPr lang="zh-CN" sz="1100" b="1" u="none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652770" y="2020570"/>
            <a:ext cx="3239770" cy="1155700"/>
            <a:chOff x="8812" y="3697"/>
            <a:chExt cx="5102" cy="182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12" y="3697"/>
              <a:ext cx="5103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0"/>
            <p:cNvSpPr/>
            <p:nvPr/>
          </p:nvSpPr>
          <p:spPr>
            <a:xfrm>
              <a:off x="10149" y="4780"/>
              <a:ext cx="1361" cy="567"/>
            </a:xfrm>
            <a:prstGeom prst="rect">
              <a:avLst/>
            </a:prstGeom>
            <a:noFill/>
            <a:ln w="34925" cmpd="sng">
              <a:solidFill>
                <a:srgbClr val="C00000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630" y="3237230"/>
            <a:ext cx="2582545" cy="24561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期初账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录入：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期初账确认前，点产品编码选择录入。商品期初值如需录入多个仓库时，在查询条件下先选择过滤仓库条件。选择仓库确认后，所录商品即录入在所选仓库中。期初账查询时也通过此条件进行。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3573016"/>
            <a:ext cx="8641974" cy="166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24860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期初账确认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期初账确认</a:t>
            </a:r>
            <a:r>
              <a:rPr lang="zh-CN" altLang="en-US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初始化导航的最后一步是期初账确认，确认之后，期初账录入里的信息将不可再修改，其他的基本信息可修改，系统将进入日常业务操作界面。</a:t>
            </a:r>
            <a:endParaRPr lang="zh-CN" altLang="en-US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3861048"/>
            <a:ext cx="461029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84784"/>
            <a:ext cx="533212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直角上箭头 5"/>
          <p:cNvSpPr/>
          <p:nvPr/>
        </p:nvSpPr>
        <p:spPr>
          <a:xfrm>
            <a:off x="5508104" y="4005064"/>
            <a:ext cx="1584176" cy="1440160"/>
          </a:xfrm>
          <a:prstGeom prst="bent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下箭头 6"/>
          <p:cNvSpPr/>
          <p:nvPr/>
        </p:nvSpPr>
        <p:spPr>
          <a:xfrm>
            <a:off x="1403648" y="3212976"/>
            <a:ext cx="504056" cy="57606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50304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系统参数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1856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系统参数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268760"/>
            <a:ext cx="2520280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小数点维护：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可根据实际情况设置单据制作时单价、金额、数量分别小数可录位数，单据根据参数设置小数位数录入并显示。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564904"/>
            <a:ext cx="252028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制单审核允许同一人：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制单人和审核人允许同一个人操作时启用。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3356992"/>
            <a:ext cx="2448272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自动审核：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只有启用制单审核允许用一人时才可勾选此项设置。勾选之后，单据保存自动审核。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4509120"/>
            <a:ext cx="2448272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启用采购进价控制：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此项勾选之后，只有在系统管理模块设置了“采购进价管理”权限的操作员才能管理进价信息，无权限的操作员看不到进价信息。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08542" y="1566664"/>
            <a:ext cx="6255946" cy="38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蓝海灵豚软件安装后使用流程图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3417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新建套账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901" y="199321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登录软件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42" y="284124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初始化导航基本信息填写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685" y="3964979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期初账确认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184482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首营企业审批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270892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首营品种审批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1880" y="396499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销售员档案授权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6176" y="213285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采购业务流程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28184" y="380123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销售业务流程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8304" y="47971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出入库记账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2320" y="58052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月末结账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" name="直接箭头连接符 27"/>
          <p:cNvCxnSpPr>
            <a:stCxn id="8" idx="2"/>
          </p:cNvCxnSpPr>
          <p:nvPr/>
        </p:nvCxnSpPr>
        <p:spPr>
          <a:xfrm>
            <a:off x="1043940" y="1741805"/>
            <a:ext cx="0" cy="24701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1" idx="2"/>
          </p:cNvCxnSpPr>
          <p:nvPr/>
        </p:nvCxnSpPr>
        <p:spPr>
          <a:xfrm>
            <a:off x="1043305" y="2393315"/>
            <a:ext cx="635" cy="38798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1042973" y="3488804"/>
            <a:ext cx="0" cy="4762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左大括号 36"/>
          <p:cNvSpPr/>
          <p:nvPr/>
        </p:nvSpPr>
        <p:spPr>
          <a:xfrm>
            <a:off x="3491880" y="2060848"/>
            <a:ext cx="144016" cy="86409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39" name="肘形连接符 38"/>
          <p:cNvCxnSpPr>
            <a:stCxn id="3" idx="3"/>
            <a:endCxn id="37" idx="1"/>
          </p:cNvCxnSpPr>
          <p:nvPr/>
        </p:nvCxnSpPr>
        <p:spPr>
          <a:xfrm flipV="1">
            <a:off x="1978025" y="2493010"/>
            <a:ext cx="1513840" cy="2546350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右大括号 39"/>
          <p:cNvSpPr/>
          <p:nvPr/>
        </p:nvSpPr>
        <p:spPr>
          <a:xfrm>
            <a:off x="5292080" y="2060848"/>
            <a:ext cx="288032" cy="864096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44" name="直接箭头连接符 43"/>
          <p:cNvCxnSpPr>
            <a:stCxn id="40" idx="1"/>
            <a:endCxn id="23" idx="1"/>
          </p:cNvCxnSpPr>
          <p:nvPr/>
        </p:nvCxnSpPr>
        <p:spPr>
          <a:xfrm flipV="1">
            <a:off x="5580112" y="2486799"/>
            <a:ext cx="576064" cy="609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22" idx="3"/>
            <a:endCxn id="24" idx="1"/>
          </p:cNvCxnSpPr>
          <p:nvPr/>
        </p:nvCxnSpPr>
        <p:spPr>
          <a:xfrm flipV="1">
            <a:off x="5508104" y="4155177"/>
            <a:ext cx="720080" cy="98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右大括号 52"/>
          <p:cNvSpPr/>
          <p:nvPr/>
        </p:nvSpPr>
        <p:spPr>
          <a:xfrm>
            <a:off x="7092280" y="2492896"/>
            <a:ext cx="288032" cy="165618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cxnSp>
        <p:nvCxnSpPr>
          <p:cNvPr id="61" name="直接连接符 60"/>
          <p:cNvCxnSpPr>
            <a:stCxn id="53" idx="1"/>
          </p:cNvCxnSpPr>
          <p:nvPr/>
        </p:nvCxnSpPr>
        <p:spPr>
          <a:xfrm>
            <a:off x="7380312" y="3320988"/>
            <a:ext cx="720080" cy="3600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/>
          <p:cNvCxnSpPr/>
          <p:nvPr/>
        </p:nvCxnSpPr>
        <p:spPr>
          <a:xfrm>
            <a:off x="8100392" y="3356992"/>
            <a:ext cx="0" cy="144016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25" idx="2"/>
            <a:endCxn id="26" idx="0"/>
          </p:cNvCxnSpPr>
          <p:nvPr/>
        </p:nvCxnSpPr>
        <p:spPr>
          <a:xfrm>
            <a:off x="8064388" y="5197262"/>
            <a:ext cx="0" cy="60800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  <p:cxnSp>
        <p:nvCxnSpPr>
          <p:cNvPr id="71" name="肘形连接符 70"/>
          <p:cNvCxnSpPr>
            <a:stCxn id="5" idx="3"/>
            <a:endCxn id="22" idx="1"/>
          </p:cNvCxnSpPr>
          <p:nvPr/>
        </p:nvCxnSpPr>
        <p:spPr>
          <a:xfrm flipV="1">
            <a:off x="1978025" y="4164965"/>
            <a:ext cx="1513840" cy="1641475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8"/>
          <p:cNvSpPr txBox="1"/>
          <p:nvPr/>
        </p:nvSpPr>
        <p:spPr>
          <a:xfrm>
            <a:off x="209550" y="4841240"/>
            <a:ext cx="176847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系统参数设置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042973" y="4365104"/>
            <a:ext cx="0" cy="4762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8"/>
          <p:cNvSpPr txBox="1"/>
          <p:nvPr/>
        </p:nvSpPr>
        <p:spPr>
          <a:xfrm>
            <a:off x="209550" y="5608320"/>
            <a:ext cx="176847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结算方式设置</a:t>
            </a:r>
            <a:endParaRPr lang="zh-CN" altLang="en-US" sz="20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1044243" y="5132819"/>
            <a:ext cx="0" cy="47625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系统参数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3036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进价</a:t>
            </a: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售价启用价格清单：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在系统里填加价格清单列表，如果启用价格清单，做单据时自动显示清单里商品价格。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59974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批准文号</a:t>
            </a: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备案号标题：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此项可更改批准文号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备案号标题，更改之后单据、打印、账表显示更改后的名称。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2292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预警参数：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此项设置软件的预警记录的提前期（以天为单位）。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956863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启用商品第二编码：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商品涉及到特殊编码时启用。启用后，单据、账表中显示“编码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”编码。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74508" y="1509330"/>
            <a:ext cx="6189980" cy="407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系统参数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1556792"/>
            <a:ext cx="69638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97600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启用库存上下限：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此项勾选启用库存预警。系统根据商品信息控制标签下录入的库存上下限的设置进行预警。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497600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采购单</a:t>
            </a: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销售单发票类型默认增值税发票：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此项勾选做单据时发票类型默认开增值税发票，允许手工更改为普通发票。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497600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采购单</a:t>
            </a:r>
            <a:r>
              <a:rPr lang="en-US" altLang="zh-CN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\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销售单默认发票税率：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采购单销售单税率维护。做单据时自动默认设置的税率，允许手工更改税率。</a:t>
            </a:r>
            <a:endParaRPr lang="zh-CN" altLang="en-US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采购结算方式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软件主界面设置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采购结算方式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添加</a:t>
            </a:r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采购结算方式通常是现付和应付两种。注意结算类型的对应选择。应付关联采购单和采购付款单。</a:t>
            </a:r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187624" y="4293096"/>
            <a:ext cx="1296144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5" y="548680"/>
            <a:ext cx="3096344" cy="26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74" y="3212976"/>
            <a:ext cx="366381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941168"/>
            <a:ext cx="57141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14400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销售结算方式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软件主界面设置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采购结算方式</a:t>
            </a:r>
            <a:r>
              <a:rPr lang="en-US" altLang="zh-CN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添加</a:t>
            </a:r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销售结算方式通常是现收和应收两种。注意结算类型的对应选择。应收关联销售单和销售收款单。</a:t>
            </a:r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5" name="右箭头 4"/>
          <p:cNvSpPr/>
          <p:nvPr/>
        </p:nvSpPr>
        <p:spPr>
          <a:xfrm>
            <a:off x="1187624" y="4293096"/>
            <a:ext cx="1296144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15816" y="548681"/>
            <a:ext cx="3312368" cy="27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4984"/>
            <a:ext cx="4536504" cy="161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3816424" cy="148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蓝海标识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858416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销售员档案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每个销售员都需要在销售员档案中增加销售员基本信息，并且对其进行产品授权，否则销售员将不能销售产品。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043608" y="3861048"/>
            <a:ext cx="1152128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692696"/>
            <a:ext cx="5904656" cy="109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44824"/>
            <a:ext cx="5904656" cy="24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437112"/>
            <a:ext cx="5688632" cy="192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044552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采购业务流程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2128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首营审批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33028" y="1556792"/>
            <a:ext cx="43314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77072"/>
            <a:ext cx="4248472" cy="22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87966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首营企业审批：</a:t>
            </a:r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添加到往来单位里的所有企业都要进行首营企业审批流程，只有总经理审批完成企业才能正常被单据引用，否则单据保存不了。</a:t>
            </a:r>
            <a:endParaRPr lang="zh-CN" altLang="en-US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54967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首营品种审批：</a:t>
            </a:r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添加到商品信息里的所有商品都需要做首营品种审批，只有总经理审批完成品种才能正常被单据引用，否则单据保存不了。</a:t>
            </a:r>
            <a:endParaRPr lang="zh-CN" altLang="en-US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923928" y="2276872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3923928" y="4869160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审批表编辑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以首营企业审批为例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772816"/>
            <a:ext cx="2362200" cy="453650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审批表中灰色项：不可编辑。选择单位产品后自动加载“往来单位”和“商品信息” 设置中对应的信息。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审批意见：在质量审核和总经理审核中，双击要审批的记录，在意见栏中录入审批意见，确定保存审批。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首营信息变更：对总经理已审批的首营信息。在“质量管理审批”中执行变更对信息进行修改，变更保存后，需总经理重新进行审批确认。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548680"/>
            <a:ext cx="48381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97152"/>
            <a:ext cx="48616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26368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采购合同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340768"/>
            <a:ext cx="2362200" cy="511256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采购合同可以不做。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合同状态：根据采购单引用状况不同分为“未审核”、“审核未执行”、“执行中”、“执行完”四种状态。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合同的修改和删除：当月单据，状态在“未审核”时，制单人可进行修改、删除。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合同弃审：当月单据，状态在“审核未执行”时，制单人可以弃审操作。“执行中”和“执行完”状态下要弃审采购合同，需先将引用的采购单删除，恢复“未执行”的状态，制单人才能进行弃审操作。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E.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支持跨月引用采购合同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764704"/>
            <a:ext cx="597582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肘形连接符 6"/>
          <p:cNvCxnSpPr/>
          <p:nvPr/>
        </p:nvCxnSpPr>
        <p:spPr>
          <a:xfrm>
            <a:off x="3131840" y="1844824"/>
            <a:ext cx="3528392" cy="18722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>
            <a:off x="3131840" y="2060848"/>
            <a:ext cx="2376264" cy="21602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>
            <a:off x="3131840" y="2276872"/>
            <a:ext cx="2952328" cy="2880320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2" y="35010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审核未执行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40770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执行完</a:t>
            </a:r>
            <a:endParaRPr lang="zh-CN" altLang="en-US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肘形连接符 16"/>
          <p:cNvCxnSpPr/>
          <p:nvPr/>
        </p:nvCxnSpPr>
        <p:spPr>
          <a:xfrm rot="16200000" flipH="1">
            <a:off x="2051720" y="3645024"/>
            <a:ext cx="2880320" cy="720080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84168" y="50131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执行中</a:t>
            </a:r>
            <a:endParaRPr lang="zh-CN" altLang="en-US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872" y="54452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未审核</a:t>
            </a:r>
            <a:endParaRPr lang="zh-CN" altLang="en-US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556792"/>
            <a:ext cx="8784976" cy="15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3302982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“订单号”：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引用采购合同。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支持修改采购合同数量 。数量 大于等于采购合同数量，采购合同状态为“执行完”；数量 小于采购合同数量 ，采购合同状态为“执行中”。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支持同一产品 不同批号录入。右键“复制当前行为新行”</a:t>
            </a:r>
            <a:endParaRPr lang="en-US" altLang="zh-CN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“结算方式”：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如果选择“应付”属性结算时，关联后续采购付款操作。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、选择“产品编码”时支持录入关键字模糊查询。或进入“商品与存货”列表中通过“查询”条件快速查找产品。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“生产日期”、“失效日期”：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关联商品设置时的效期，录入“生产日期”按效期计算“失效日期”；录入“失效日期”按效期反算“生产日期”。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“商品价格”：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在“参数设置”中选择了“进价启用价格清单”，并且所选择“供货单位”关联“价格清单”，系统自动默认“价格清单”价格。如果未选择“进价启用价格清单”，而在“商品与存货”设置中设置了“参考进价”，系统自动默认“参考进价”价格。否则将不自动加载 价格。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42392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新建套账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2"/>
          </p:nvPr>
        </p:nvSpPr>
        <p:spPr>
          <a:xfrm>
            <a:off x="381000" y="1700808"/>
            <a:ext cx="2362200" cy="442535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新购用户安装完软件之后第一步需要新建套账，由于是全新的公司还没有正式的经营活动，软件的启用日期（即新建套账的启用日期）可以直接选择软件的安装时间。</a:t>
            </a:r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如果是已经运营的公司，建账日期就是与手工帐交接的日期，这个日期需要客户根据自己的实际情况而定。</a:t>
            </a:r>
            <a:endParaRPr lang="en-US" altLang="zh-CN" sz="1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 bwMode="auto">
          <a:xfrm>
            <a:off x="5220072" y="3068960"/>
            <a:ext cx="366440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  <p:sp>
        <p:nvSpPr>
          <p:cNvPr id="6" name="右箭头 5"/>
          <p:cNvSpPr/>
          <p:nvPr/>
        </p:nvSpPr>
        <p:spPr>
          <a:xfrm>
            <a:off x="1043608" y="5589240"/>
            <a:ext cx="1368152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620688"/>
            <a:ext cx="3960440" cy="238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采购单其他功能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19" y="1484784"/>
            <a:ext cx="8640961" cy="28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4365104"/>
            <a:ext cx="53285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右键功能：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查看日志：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查看操作日志，单据变更历史。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附件：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支持上传多个单据相关附件。附件存放在程序文件夹中。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序列号批量录入：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在录入窗口批量录入序列号，系统自动生成采购记录。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转销售：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自动生成销售单。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修改附属信息：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发票信息、随货通行信息录入。支持跨月信息录入。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4350003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其他功能：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采购单查询：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提供查询条件快速查询单据。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采购单修改、删除：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当月单据未审核状态，制作人可以修改或删除。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采购单弃审：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当月单据中商品未销售、未退货、未付款情况下，审核人可以弃审单据。弃审后，制单人可以进行修改或删除操作。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采购收货、验收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0828"/>
            <a:ext cx="8677472" cy="10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30" y="3789039"/>
            <a:ext cx="8735458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19872" y="2420888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采购收货：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温、湿度、运输信息：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手动录入。支持右键复制、粘贴操作。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附件管理 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支持附件上传管理。存放在程序文件夹下。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查询：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快速定位查询内容。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2081014" cy="50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17232"/>
            <a:ext cx="83947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19872" y="481166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采购验收：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验收入口：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关联商品与存货“质管分类”设置。选择“器械”，验收时进“器械验收”；选择“试剂”验收时进“试剂验收”。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温、湿度、运输信息：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手动录入。支持右键复制、粘贴操作。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查询：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快速定位查询内容。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1" name="Picture 19" descr="蓝海标识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采购入库、付款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68486"/>
            <a:ext cx="8676456" cy="224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453960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3587134"/>
            <a:ext cx="8784976" cy="70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采购入库：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入库为不含税成本价格。当月单据入库后，如果弃审“采购单”操作，入库状态清除。“采购单”修改审核，收货、验收后，重新做入库操作。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58112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采购付款单：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供应商：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必须先选择供应商。再选择要付款的对应“采购单”。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付款：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支持同一单据多次、跨月付款。支持跨单据付款。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进货退货流程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采购退货流程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3" y="1484785"/>
            <a:ext cx="5760639" cy="22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93305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进货退货流程：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主要步骤“采购退货单”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“采购退货复核”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“购进退货出库”。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购进退货通知单：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可以不做。如果做，保存后在“质量管理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购销管理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购货管理下做审批。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运输记录：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自动生成运输信息。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可修改温湿度、运输方式、运输人。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支持附件上传管理。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退货回款：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需要先选择“供应商”后，再选择“退货单”。具体操作参考采购付款单。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3096343" cy="11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53732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不合格流程：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总经理审批后减少库存。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自动生成“其他出库单”。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采购退货单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594098"/>
            <a:ext cx="6584462" cy="23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20888"/>
            <a:ext cx="50319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14501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、必须先选择“供货单位”、“仓库”。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、右键引用“采购单”。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、注意“购货日期”范围的选择。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、支持按单退货。可跨单退货。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、支持直接“退库存”。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、注意“结算方式”的选择，如选择“应付”属性结算方式，关联“采购退货回款”。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411560" y="3140968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销售业务流程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42392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销售合同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700808"/>
            <a:ext cx="2362200" cy="442535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销售合同可以不做。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合同状态：根据销售单单引用状况不同分为“未审核”、“审核未执行”、“执行中”、“执行完”四种状态。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合同的修改和删除：当月单据，状态在“未审核”时，制单人可进行修改、删除。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合同弃审：当月单据，状态在“审核未执行”时，制单人可以弃审操作。“执行中”和“执行完”状态下要弃审销售合同，需先将引用的销售单删除，恢复“未执行”的状态，制单人才能进行弃审操作。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E.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支持跨月引用销售合同</a:t>
            </a:r>
            <a:endParaRPr lang="zh-CN" altLang="en-US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620688"/>
            <a:ext cx="5886524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肘形连接符 6"/>
          <p:cNvCxnSpPr/>
          <p:nvPr/>
        </p:nvCxnSpPr>
        <p:spPr>
          <a:xfrm>
            <a:off x="3203848" y="1340768"/>
            <a:ext cx="4536504" cy="244827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>
            <a:off x="3203848" y="1484784"/>
            <a:ext cx="3744416" cy="331236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 rot="16200000" flipH="1">
            <a:off x="3167844" y="1880828"/>
            <a:ext cx="3384376" cy="3312368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40352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执行中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8264" y="46531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执行完</a:t>
            </a:r>
            <a:endParaRPr lang="zh-CN" altLang="en-US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52292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审核未执行</a:t>
            </a:r>
            <a:endParaRPr lang="zh-CN" altLang="en-US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肘形连接符 18"/>
          <p:cNvCxnSpPr/>
          <p:nvPr/>
        </p:nvCxnSpPr>
        <p:spPr>
          <a:xfrm rot="16200000" flipH="1">
            <a:off x="2447764" y="3537012"/>
            <a:ext cx="2160240" cy="792088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19872" y="50038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未审核</a:t>
            </a:r>
            <a:endParaRPr lang="zh-CN" altLang="en-US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556792"/>
            <a:ext cx="8784976" cy="161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328498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“订单号”：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引用销售合同。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支持修改销售合同数量 。数量 大于等于销售合同数量，销售合同状态为“执行完”；数量 小于销售合同数量 ，销售合同状态为“执行中”。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支持同一产品 不同批号录入。右键“ 复制当前行为新行”。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“结算方式”：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如果选择“应收”属性结算试，关联后续销售收款操作。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、选择“产品编码”时支持录入关键字模糊查询。或进入“商品与存货”列表中通过“查询”条件快速查找产品。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“仓库” 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必须先选择“仓库”，才能选择仓库下对应商品。不支持负出库操作。如果选择的仓库的商品没有库存数量 ，系统会提示“没有批次库存”不允许选择。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“商品批次信息单价、金额”：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在“库存批次表”中“备注”列后隐藏，可拉动列头显示 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“商品价格”：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如果在“参数设置”中选择了“售价启用价格清单”，并且所选择“客户”关联“价格清单”，系统自动默认“价格清单”价格。否则将不自动加载 价格。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销售单其他功能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005064"/>
            <a:ext cx="84249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右键功能：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查看日志：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查看操作日志，单据变更历史。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附件：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支持上传多个单据相关附件。附件存放在程序文件夹中。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批量序列号出库：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在录入窗口批量录入序列号，系统自动生成销售记录。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批量选择商品：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支持快速批量查询选择商品，系统自动生成销售记录。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隐形、眼镜售后服务记录：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针对单据录入相关信息。关联“质量管理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售后服务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隐形、眼镜售后服务记录”中查询。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患者信息：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针对单据录入相关信息。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7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修改附属信息：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发票信息、患者信息。支持跨月信息录入。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412777"/>
            <a:ext cx="5688632" cy="25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0152" y="1484784"/>
            <a:ext cx="2952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其他功能：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销售单查询：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提供查询条件快速查询单据。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销售单修改、删除：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当月单据未审核状态，制作人可以修改或删除。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销售单弃审：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当月单据中商品未退货、未付款情况下，审核人可以弃审单据。弃审后，制单人可以进行修改或删除操作。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操作员的增加和修改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4599" y="1484784"/>
            <a:ext cx="45434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1458650"/>
            <a:ext cx="3888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“操作员增加”：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双击桌面“蓝海灵豚器械管理” ，进到系统管理，管理员口令默认“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111111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b.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套账服务器下选中需要操作的套账点右键选择权限管理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操作员管理，增加操作员，填写操作员代码和姓名。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选中套账点右键权限管理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为操作员分配角色，选择新增的操作员，在对应的角色前打勾。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65" y="2997200"/>
            <a:ext cx="4551045" cy="33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93096"/>
            <a:ext cx="1584176" cy="11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653136"/>
            <a:ext cx="17473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肘形连接符 11"/>
          <p:cNvCxnSpPr/>
          <p:nvPr/>
        </p:nvCxnSpPr>
        <p:spPr>
          <a:xfrm flipV="1">
            <a:off x="4211960" y="4941168"/>
            <a:ext cx="1008112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endCxn id="1030" idx="1"/>
          </p:cNvCxnSpPr>
          <p:nvPr/>
        </p:nvCxnSpPr>
        <p:spPr>
          <a:xfrm flipV="1">
            <a:off x="4427984" y="5481228"/>
            <a:ext cx="2736304" cy="4680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04048" y="3212976"/>
            <a:ext cx="3924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“操作员修改”：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选中需要修改的套账点右键选择权限管理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操作员管理，双击需要修改的操作员代码，即可修改操作员姓名。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1" name="Picture 19" descr="蓝海标识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出库复核、销售出库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670355" cy="119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636912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出库复核：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温、湿度：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手动录入。支持右键复制、粘贴操作。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查询：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快速定位查询内容。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13394"/>
            <a:ext cx="3096343" cy="112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08518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不合格流程：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总经理审批后减少库存。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自动生成“其他出库单”。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9995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79912" y="5373216"/>
            <a:ext cx="5077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销售出库：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出库为不含税成本价格。当月单据出库后，如果弃审“销售单”操作，出库状态清除。“销售单”修改审核，复核后，重新做出库操作。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0" name="Picture 19" descr="蓝海标识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销售收款、运输记录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556792"/>
            <a:ext cx="40650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3968" y="1772816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销售收款单：</a:t>
            </a:r>
            <a:endParaRPr lang="en-US" altLang="zh-CN" sz="16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客户：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必须先选择客户。再右键选择要收款的对应“销售单”。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收款：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支持同一单据多次、跨月收款。支持跨单据收款。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727807"/>
            <a:ext cx="8784976" cy="171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79512" y="5661248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运输记录：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自动生成运输信息。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a.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可修改温湿度、运输方式、运输人。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b.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支持附件上传管理。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销售退回流程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销售退回流程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51520" y="1628800"/>
            <a:ext cx="5232784" cy="1872208"/>
            <a:chOff x="251520" y="1268760"/>
            <a:chExt cx="5232784" cy="18722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251520" y="1268760"/>
              <a:ext cx="5232784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1403648" y="1340768"/>
              <a:ext cx="3024336" cy="720080"/>
            </a:xfrm>
            <a:prstGeom prst="rect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3762906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销售退回流程：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主要步骤“销售退货单”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“销售退货验收”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“销售退货入库”。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销售退回通知单：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可以不做。如果做，保存后在“质量管理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购销管理</a:t>
            </a: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购货管理下做审批。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销售退款：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需要先选择“客户”后，再选择“退货单”。具体操作参考销售收款单。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28052"/>
            <a:ext cx="3384376" cy="11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652120" y="5459342"/>
            <a:ext cx="3168352" cy="70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质量复查流程：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只记录审批过程，不影响库存增减变化。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1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销售退货单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509120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、必须先选择“客户”、“仓库”。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、右键引用“销售单”。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、注意“订货日期”范围的选择。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、支持按单退货。可跨单退货。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、注意“结算方式”的选择，如选择“应收”属性结算方式，关联“销售退货回款”。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200" b="1" dirty="0" smtClean="0">
              <a:solidFill>
                <a:schemeClr val="accent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3" y="1484785"/>
            <a:ext cx="6754117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427130"/>
            <a:ext cx="6120680" cy="101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仓库管理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存货盘点、调拨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3" y="1537345"/>
            <a:ext cx="3968216" cy="102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80679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2564904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、必须先记账。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、盘存校对。“盘点数量”可修改。差异数量盘亏为红字显示。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、盘点单审核后，系统根据盘盈、盘亏值，自动生成“其他入库单”、“其他出库单”。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、盘点单审核、记账后不允许反记账操作。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、如果实际盘点没有盘盈、盘亏，盘点单可以不做。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7233733" cy="147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5661248"/>
            <a:ext cx="6840760" cy="613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、支持修改单价、调拨金额。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、审核后，系统自动生成“其他入库单”、“其他出库单”。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期末处理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出入库记账、结账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486599"/>
            <a:ext cx="3888432" cy="302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2880320" cy="174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1772816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、当月随时可以做“记账”操作。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、当月在不存在已审核盘点单的情况下，随时可以做“反记账”操作。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、当月存在已审核盘点单的情况下，不允许“反记账”操作。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、“记账”操作前，认真读“注意”说明。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86916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、“结账”操作前，所有单据必须审核、记账。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、“结账”操作前，建议做套账备份操作。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、“取消结账”，只允许返上一期。系统不支持跨月取消结账。</a:t>
            </a:r>
            <a:endParaRPr lang="en-US" altLang="zh-CN" sz="1200" b="1" dirty="0" smtClean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98376"/>
          </a:xfrm>
        </p:spPr>
        <p:txBody>
          <a:bodyPr/>
          <a:lstStyle/>
          <a:p>
            <a:r>
              <a:rPr lang="zh-CN" altLang="en-US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套账备份</a:t>
            </a:r>
            <a:endParaRPr lang="zh-CN" altLang="en-US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412776"/>
            <a:ext cx="2362200" cy="504056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每天必做套账备份。</a:t>
            </a:r>
            <a:endParaRPr lang="en-US" altLang="zh-CN" b="1" dirty="0" smtClean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每天必做套账备份。</a:t>
            </a:r>
            <a:endParaRPr lang="en-US" altLang="zh-CN" b="1" dirty="0" smtClean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每天必做套账备份。</a:t>
            </a:r>
            <a:endParaRPr lang="en-US" altLang="zh-CN" b="1" dirty="0" smtClean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 smtClean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重要的事情说三遍。</a:t>
            </a:r>
            <a:endParaRPr lang="en-US" altLang="zh-CN" b="1" dirty="0" smtClean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a.</a:t>
            </a:r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双击桌面上“蓝海灵豚器械管理”，进到系统管理，管理员口令默认“</a:t>
            </a:r>
            <a:r>
              <a:rPr lang="en-US" altLang="zh-CN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111111</a:t>
            </a:r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”。</a:t>
            </a:r>
            <a:endParaRPr lang="en-US" altLang="zh-CN" b="1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b.</a:t>
            </a:r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套账服务器下选中需要备份的套账点右键选择套账备份。</a:t>
            </a:r>
            <a:endParaRPr lang="en-US" altLang="zh-CN" b="1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c.</a:t>
            </a:r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注意备份路径选择。建议备份在</a:t>
            </a:r>
            <a:r>
              <a:rPr lang="en-US" altLang="zh-CN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盘以外的盘符下。完全备份。</a:t>
            </a:r>
            <a:endParaRPr lang="en-US" altLang="zh-CN" b="1" dirty="0" smtClean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d.</a:t>
            </a:r>
            <a:r>
              <a:rPr lang="zh-CN" altLang="en-US" b="1" dirty="0" smtClean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备份文件打不开，需通过恢复或者引入功能导入程序中。</a:t>
            </a:r>
            <a:endParaRPr lang="zh-CN" altLang="en-US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1484784"/>
            <a:ext cx="3528392" cy="33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49080"/>
            <a:ext cx="3528392" cy="21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48680"/>
            <a:ext cx="5753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蓝海标识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80720" cy="1752600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初始化导航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016224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蓝海灵豚医疗器械管理软件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2362200" cy="504056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操作员口令重置</a:t>
            </a:r>
            <a:endParaRPr lang="zh-CN" altLang="en-US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2362200" cy="479303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操作员在忘记登录口令的情况下，需要把口令重置成默认的“</a:t>
            </a:r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111111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”，然后再用默认口令登录重新修改密码。</a:t>
            </a:r>
            <a:endParaRPr lang="en-US" altLang="zh-CN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a.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双击桌面上“蓝海灵豚管理”，进入系统管理，管理员口令默认的“</a:t>
            </a:r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1111111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”。</a:t>
            </a:r>
            <a:endParaRPr lang="en-US" altLang="zh-CN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b.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套账服务器下选择需要操作的套账点右键权限管理</a:t>
            </a:r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操作员管理。</a:t>
            </a:r>
            <a:endParaRPr lang="en-US" altLang="zh-CN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c.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选中操作员代码，点重置，口令即重置为“</a:t>
            </a:r>
            <a:r>
              <a:rPr lang="en-US" altLang="zh-CN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111111</a:t>
            </a:r>
            <a:r>
              <a:rPr lang="zh-CN" altLang="en-US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”。</a:t>
            </a:r>
            <a:endParaRPr lang="en-US" altLang="zh-CN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1772816"/>
            <a:ext cx="2160240" cy="116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77641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48680"/>
            <a:ext cx="5753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蓝海标识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14400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初始化导航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2"/>
          </p:nvPr>
        </p:nvSpPr>
        <p:spPr>
          <a:xfrm>
            <a:off x="381000" y="1772816"/>
            <a:ext cx="2362200" cy="4353347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根据初始化导航指示依次设置公司的基本信息。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注意：第九步期初账录入，如果有期初账可以在这个位置录入，期初账信息在操作完第十步期初账确认之后不可更改，所有在确认之前检查期初账信息是否录入正确。</a:t>
            </a:r>
            <a:endParaRPr lang="en-US" altLang="zh-CN" b="1" dirty="0" smtClean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19" descr="蓝海标识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3" y="620688"/>
            <a:ext cx="4248471" cy="23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>
            <a:off x="1043608" y="5085184"/>
            <a:ext cx="1224136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915816" y="2924944"/>
            <a:ext cx="6048672" cy="1512168"/>
            <a:chOff x="395536" y="1412776"/>
            <a:chExt cx="7978247" cy="1684029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gray">
            <a:xfrm>
              <a:off x="2131857" y="1412776"/>
              <a:ext cx="6241926" cy="1684029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prstDash val="dash"/>
              <a:miter lim="800000"/>
            </a:ln>
            <a:effectLst/>
          </p:spPr>
          <p:txBody>
            <a:bodyPr wrap="none" anchor="t"/>
            <a:lstStyle/>
            <a:p>
              <a:pPr algn="ctr">
                <a:lnSpc>
                  <a:spcPct val="170000"/>
                </a:lnSpc>
              </a:pPr>
              <a:endParaRPr lang="en-US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1" name="Rectangle 173"/>
            <p:cNvSpPr>
              <a:spLocks noChangeArrowheads="1"/>
            </p:cNvSpPr>
            <p:nvPr/>
          </p:nvSpPr>
          <p:spPr bwMode="gray">
            <a:xfrm>
              <a:off x="395536" y="1412776"/>
              <a:ext cx="2168929" cy="1684029"/>
            </a:xfrm>
            <a:prstGeom prst="rect">
              <a:avLst/>
            </a:prstGeom>
            <a:solidFill>
              <a:schemeClr val="accent2"/>
            </a:solidFill>
            <a:ln w="12700" algn="ctr">
              <a:noFill/>
              <a:prstDash val="dash"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400"/>
            </a:p>
          </p:txBody>
        </p:sp>
        <p:sp>
          <p:nvSpPr>
            <p:cNvPr id="12" name="Rectangle 176"/>
            <p:cNvSpPr>
              <a:spLocks noChangeArrowheads="1"/>
            </p:cNvSpPr>
            <p:nvPr/>
          </p:nvSpPr>
          <p:spPr bwMode="white">
            <a:xfrm>
              <a:off x="1027124" y="1994342"/>
              <a:ext cx="902811" cy="3077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预置数据</a:t>
              </a:r>
              <a:endParaRPr lang="en-US" altLang="zh-CN" sz="1400" b="1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572000" y="286745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为方便用户操作，根据药监要求，新建套账后，系统预置部分数据。包括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部门、行业、地区、仓库。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支持修改、删除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；可以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按实际新增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信息。</a:t>
            </a:r>
            <a:r>
              <a:rPr lang="en-US" altLang="zh-CN" sz="1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sz="1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其中“行业”中预置信息</a:t>
            </a:r>
            <a:r>
              <a:rPr lang="zh-CN" altLang="en-US" sz="1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因涉及到后续关联，</a:t>
            </a:r>
            <a:r>
              <a:rPr lang="zh-CN" altLang="zh-CN" sz="1200" b="1" dirty="0" smtClean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不建议修改。</a:t>
            </a:r>
            <a:endParaRPr lang="zh-CN" altLang="en-US" sz="1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915816" y="4581129"/>
            <a:ext cx="6048672" cy="1656183"/>
            <a:chOff x="395536" y="3140968"/>
            <a:chExt cx="7970118" cy="1699137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gray">
            <a:xfrm>
              <a:off x="2123728" y="3140968"/>
              <a:ext cx="6241926" cy="1684029"/>
            </a:xfrm>
            <a:prstGeom prst="rect">
              <a:avLst/>
            </a:prstGeom>
            <a:solidFill>
              <a:srgbClr val="DDDDDD"/>
            </a:solidFill>
            <a:ln w="12700" algn="ctr">
              <a:noFill/>
              <a:prstDash val="dash"/>
              <a:miter lim="800000"/>
            </a:ln>
            <a:effectLst/>
          </p:spPr>
          <p:txBody>
            <a:bodyPr wrap="none" anchor="ctr"/>
            <a:lstStyle/>
            <a:p>
              <a:endParaRPr lang="zh-CN" altLang="en-US" sz="12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6" name="Rectangle 174"/>
            <p:cNvSpPr>
              <a:spLocks noChangeArrowheads="1"/>
            </p:cNvSpPr>
            <p:nvPr/>
          </p:nvSpPr>
          <p:spPr bwMode="gray">
            <a:xfrm>
              <a:off x="395536" y="3156076"/>
              <a:ext cx="2168929" cy="1684029"/>
            </a:xfrm>
            <a:prstGeom prst="rect">
              <a:avLst/>
            </a:prstGeom>
            <a:solidFill>
              <a:srgbClr val="0070C0"/>
            </a:solidFill>
            <a:ln w="12700" algn="ctr">
              <a:noFill/>
              <a:prstDash val="dash"/>
              <a:miter lim="800000"/>
            </a:ln>
            <a:effectLst/>
          </p:spPr>
          <p:txBody>
            <a:bodyPr wrap="none" anchor="ctr"/>
            <a:lstStyle/>
            <a:p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7" name="Rectangle 177"/>
            <p:cNvSpPr>
              <a:spLocks noChangeArrowheads="1"/>
            </p:cNvSpPr>
            <p:nvPr/>
          </p:nvSpPr>
          <p:spPr bwMode="white">
            <a:xfrm>
              <a:off x="1027125" y="3814347"/>
              <a:ext cx="902811" cy="3077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rgbClr val="FFFF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数据关联</a:t>
              </a:r>
              <a:endParaRPr lang="en-US" altLang="zh-CN" sz="1400" b="1" dirty="0" smtClean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499992" y="4595644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往来单位：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设置时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要求选择单位的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所属“行业”和“地区”</a:t>
            </a:r>
            <a:endParaRPr lang="zh-CN" altLang="zh-CN" sz="1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商品与存货编码：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设置时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要求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选择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商品的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所属“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商品与存货</a:t>
            </a:r>
            <a:r>
              <a:rPr lang="zh-CN" altLang="zh-CN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类别”</a:t>
            </a:r>
            <a:endParaRPr lang="zh-CN" altLang="zh-CN" sz="1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人员</a:t>
            </a:r>
            <a:r>
              <a:rPr lang="zh-CN" altLang="zh-CN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设置时要求选择人员的所属部门</a:t>
            </a:r>
            <a:endParaRPr lang="en-US" altLang="zh-CN" sz="1200" dirty="0" smtClean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1200" b="1" dirty="0" smtClean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期初账：</a:t>
            </a:r>
            <a:r>
              <a:rPr lang="zh-CN" altLang="en-US" sz="12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设置时要求选择所录入商品期初的所属仓库</a:t>
            </a:r>
            <a:endParaRPr lang="zh-CN" altLang="en-US" sz="1200" b="1" dirty="0" smtClean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设置人员编码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在人员列表中点添加，编辑人员信息。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如果映射操作员位置选择固定的操作员姓名，在做采购单和销售单的时候业务员位置不可修改。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1115616" y="4509120"/>
            <a:ext cx="1224136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4941168"/>
            <a:ext cx="5832648" cy="140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20688"/>
            <a:ext cx="3981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4824536" cy="30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蓝海标识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商品与存货分类编码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在分类列表中添加商品的分类信息，最多支持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级，编码方案是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位一级。如果没有购买我们公司的财务软件，科目、差异科目、基础毛利率不需要填写。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1115616" y="4365104"/>
            <a:ext cx="1296144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131840" y="692696"/>
            <a:ext cx="40386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36912"/>
            <a:ext cx="39719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蓝海标识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往来单位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供货方和销货方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zh-CN" altLang="en-US" sz="1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在往来单位建供货方和销货方，对应的“医疗器械分类目录”要按实际情况进行选择。</a:t>
            </a:r>
            <a:endParaRPr lang="en-US" altLang="zh-CN" sz="1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1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如图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87824" y="1052736"/>
            <a:ext cx="58755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1259632" y="4077072"/>
            <a:ext cx="1368152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19" descr="蓝海标识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000" cy="154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6745</Words>
  <Application>WPS 演示</Application>
  <PresentationFormat>全屏显示(4:3)</PresentationFormat>
  <Paragraphs>445</Paragraphs>
  <Slides>50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7" baseType="lpstr">
      <vt:lpstr>Arial</vt:lpstr>
      <vt:lpstr>宋体</vt:lpstr>
      <vt:lpstr>Wingdings</vt:lpstr>
      <vt:lpstr>Wingdings 2</vt:lpstr>
      <vt:lpstr>Wingdings</vt:lpstr>
      <vt:lpstr>幼圆</vt:lpstr>
      <vt:lpstr>楷体</vt:lpstr>
      <vt:lpstr>华文中宋</vt:lpstr>
      <vt:lpstr>Times New Roman</vt:lpstr>
      <vt:lpstr>Georgia</vt:lpstr>
      <vt:lpstr>微软雅黑</vt:lpstr>
      <vt:lpstr>方正舒体</vt:lpstr>
      <vt:lpstr>Calibri</vt:lpstr>
      <vt:lpstr>Wingdings</vt:lpstr>
      <vt:lpstr>黑体</vt:lpstr>
      <vt:lpstr>华文楷体</vt:lpstr>
      <vt:lpstr>市镇</vt:lpstr>
      <vt:lpstr>蓝海灵豚医疗器械管理软件</vt:lpstr>
      <vt:lpstr>蓝海灵豚软件安装后使用流程图</vt:lpstr>
      <vt:lpstr>新建套账</vt:lpstr>
      <vt:lpstr>操作员的增加和修改</vt:lpstr>
      <vt:lpstr>蓝海灵豚医疗器械管理软件</vt:lpstr>
      <vt:lpstr>初始化导航</vt:lpstr>
      <vt:lpstr>设置人员编码</vt:lpstr>
      <vt:lpstr>商品与存货分类编码</vt:lpstr>
      <vt:lpstr>往来单位-供货方和销货方</vt:lpstr>
      <vt:lpstr>往来单位-本企业</vt:lpstr>
      <vt:lpstr>商品与存货编码-基本</vt:lpstr>
      <vt:lpstr>商品与存货编码-药械</vt:lpstr>
      <vt:lpstr>期初账</vt:lpstr>
      <vt:lpstr>期初账</vt:lpstr>
      <vt:lpstr>期初账</vt:lpstr>
      <vt:lpstr>期初账</vt:lpstr>
      <vt:lpstr>期初账确认</vt:lpstr>
      <vt:lpstr>蓝海灵豚医疗器械管理软件</vt:lpstr>
      <vt:lpstr>系统参数</vt:lpstr>
      <vt:lpstr>系统参数</vt:lpstr>
      <vt:lpstr>系统参数</vt:lpstr>
      <vt:lpstr>采购结算方式</vt:lpstr>
      <vt:lpstr>销售结算方式</vt:lpstr>
      <vt:lpstr>销售员档案</vt:lpstr>
      <vt:lpstr>蓝海灵豚医疗器械管理软件</vt:lpstr>
      <vt:lpstr>首营审批</vt:lpstr>
      <vt:lpstr>审批表编辑-以首营企业审批为例</vt:lpstr>
      <vt:lpstr>采购合同</vt:lpstr>
      <vt:lpstr>采购单</vt:lpstr>
      <vt:lpstr>采购单其他功能</vt:lpstr>
      <vt:lpstr>采购收货、验收</vt:lpstr>
      <vt:lpstr>采购入库、付款</vt:lpstr>
      <vt:lpstr>蓝海灵豚医疗器械管理软件</vt:lpstr>
      <vt:lpstr>采购退货流程</vt:lpstr>
      <vt:lpstr>采购退货单</vt:lpstr>
      <vt:lpstr>蓝海灵豚医疗器械管理软件</vt:lpstr>
      <vt:lpstr>销售合同</vt:lpstr>
      <vt:lpstr>销售单</vt:lpstr>
      <vt:lpstr>销售单其他功能</vt:lpstr>
      <vt:lpstr>出库复核、销售出库</vt:lpstr>
      <vt:lpstr>销售收款、运输记录</vt:lpstr>
      <vt:lpstr>蓝海灵豚医疗器械管理软件</vt:lpstr>
      <vt:lpstr>销售退回流程</vt:lpstr>
      <vt:lpstr>销售退货单</vt:lpstr>
      <vt:lpstr>蓝海灵豚医疗器械管理软件</vt:lpstr>
      <vt:lpstr>存货盘点、调拨</vt:lpstr>
      <vt:lpstr>蓝海灵豚医疗器械管理软件</vt:lpstr>
      <vt:lpstr>出入库记账、结账</vt:lpstr>
      <vt:lpstr>套账备份</vt:lpstr>
      <vt:lpstr>操作员口令重置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wangn</cp:lastModifiedBy>
  <cp:revision>323</cp:revision>
  <dcterms:created xsi:type="dcterms:W3CDTF">2016-12-26T02:06:00Z</dcterms:created>
  <dcterms:modified xsi:type="dcterms:W3CDTF">2017-03-22T05:07:09Z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